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  <p:sldMasterId id="2147483809" r:id="rId2"/>
    <p:sldMasterId id="2147483766" r:id="rId3"/>
    <p:sldMasterId id="2147483782" r:id="rId4"/>
    <p:sldMasterId id="2147483769" r:id="rId5"/>
    <p:sldMasterId id="2147483772" r:id="rId6"/>
  </p:sldMasterIdLst>
  <p:notesMasterIdLst>
    <p:notesMasterId r:id="rId13"/>
  </p:notesMasterIdLst>
  <p:sldIdLst>
    <p:sldId id="265" r:id="rId7"/>
    <p:sldId id="280" r:id="rId8"/>
    <p:sldId id="286" r:id="rId9"/>
    <p:sldId id="287" r:id="rId10"/>
    <p:sldId id="288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3B7C"/>
    <a:srgbClr val="DFEDF1"/>
    <a:srgbClr val="FCF2F8"/>
    <a:srgbClr val="C3DEE5"/>
    <a:srgbClr val="F9E1EF"/>
    <a:srgbClr val="F5E0EF"/>
    <a:srgbClr val="E52C4C"/>
    <a:srgbClr val="BD60EF"/>
    <a:srgbClr val="80A0F2"/>
    <a:srgbClr val="97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9" autoAdjust="0"/>
    <p:restoredTop sz="94673" autoAdjust="0"/>
  </p:normalViewPr>
  <p:slideViewPr>
    <p:cSldViewPr snapToGrid="0">
      <p:cViewPr varScale="1">
        <p:scale>
          <a:sx n="51" d="100"/>
          <a:sy n="51" d="100"/>
        </p:scale>
        <p:origin x="1900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755B6-C22C-4F0C-BBCF-263A2AD64DAA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EE434-9F64-4928-A90F-30C6788BE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74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EBD91-44AA-FBC8-10D5-43B6EB50D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CF6462-E1DA-488B-5D72-92D117CAB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EE66BD-6DF8-F079-9D91-325BD34F8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Unsplash</a:t>
            </a:r>
            <a:r>
              <a:rPr lang="en-GB" dirty="0"/>
              <a:t> +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Microsoft Fluent Emojis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References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https://www.votesforschools.com/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E4ED9-FE24-FFB0-BE6D-438B7A120A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EE434-9F64-4928-A90F-30C6788BEB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083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EBD91-44AA-FBC8-10D5-43B6EB50D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CF6462-E1DA-488B-5D72-92D117CAB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EE66BD-6DF8-F079-9D91-325BD34F8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Unsplash</a:t>
            </a:r>
            <a:r>
              <a:rPr lang="en-GB" dirty="0"/>
              <a:t> +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Microsoft Fluent Emojis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References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https://www.votesforschools.com/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E4ED9-FE24-FFB0-BE6D-438B7A120A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EE434-9F64-4928-A90F-30C6788BEB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362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EBD91-44AA-FBC8-10D5-43B6EB50D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CF6462-E1DA-488B-5D72-92D117CAB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EE66BD-6DF8-F079-9D91-325BD34F8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Unsplash</a:t>
            </a:r>
            <a:r>
              <a:rPr lang="en-GB" dirty="0"/>
              <a:t> +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Microsoft Fluent Emojis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References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https://www.votesforschools.com/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E4ED9-FE24-FFB0-BE6D-438B7A120A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EE434-9F64-4928-A90F-30C6788BEB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18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EBD91-44AA-FBC8-10D5-43B6EB50D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CF6462-E1DA-488B-5D72-92D117CAB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EE66BD-6DF8-F079-9D91-325BD34F8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Unsplash</a:t>
            </a:r>
            <a:r>
              <a:rPr lang="en-GB" dirty="0"/>
              <a:t> +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Microsoft Fluent Emojis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References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https://www.votesforschools.com/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6E4ED9-FE24-FFB0-BE6D-438B7A120A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EE434-9F64-4928-A90F-30C6788BEB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704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F8277-5FEF-9662-563A-7E53FEE24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2E0F67-1A22-7DD1-4F27-FF3227339D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0CC215-1029-A0F4-A72C-2EEFEF7BA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Unsplash</a:t>
            </a:r>
            <a:r>
              <a:rPr lang="en-GB" dirty="0"/>
              <a:t> +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Microsoft Fluent Emojis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/>
              <a:t>References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https://www.votesforschools.com/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99C5E-3C55-7901-28D1-2EA6E03D63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EE434-9F64-4928-A90F-30C6788BEB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4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ver Slide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07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Assembly Vote and Yes N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colorful check mark on a black background&#10;&#10;Description automatically generated">
            <a:extLst>
              <a:ext uri="{FF2B5EF4-FFF2-40B4-BE49-F238E27FC236}">
                <a16:creationId xmlns:a16="http://schemas.microsoft.com/office/drawing/2014/main" id="{93907B6D-AF67-EF46-FB5A-43A3F7C04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81633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3693442-5CB7-7CAF-1BEE-1FF158B2935D}"/>
              </a:ext>
            </a:extLst>
          </p:cNvPr>
          <p:cNvSpPr/>
          <p:nvPr userDrawn="1"/>
        </p:nvSpPr>
        <p:spPr>
          <a:xfrm>
            <a:off x="-2728" y="5812971"/>
            <a:ext cx="9146728" cy="748166"/>
          </a:xfrm>
          <a:prstGeom prst="rect">
            <a:avLst/>
          </a:prstGeom>
          <a:gradFill>
            <a:gsLst>
              <a:gs pos="60000">
                <a:srgbClr val="BD60EF"/>
              </a:gs>
              <a:gs pos="40000">
                <a:srgbClr val="80A0F2"/>
              </a:gs>
              <a:gs pos="10000">
                <a:srgbClr val="97E8D7"/>
              </a:gs>
              <a:gs pos="100000">
                <a:srgbClr val="E52C4C"/>
              </a:gs>
            </a:gsLst>
            <a:lin ang="0" scaled="0"/>
          </a:gra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spc="50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Join the national conversation by logging into your VotesforSchools account or sharing your thoughts with your teacher!</a:t>
            </a:r>
            <a:endParaRPr lang="en-GB" sz="1600" b="0" spc="50" baseline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B8F17A-0468-0E9A-E401-F48096F0F3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6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57">
          <p15:clr>
            <a:srgbClr val="FFFFFF"/>
          </p15:clr>
        </p15:guide>
        <p15:guide id="2" orient="horz" pos="799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Main Content Colour"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3304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Main Content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651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Slide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4181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Slide with Tick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check mark on a black background&#10;&#10;Description automatically generated">
            <a:extLst>
              <a:ext uri="{FF2B5EF4-FFF2-40B4-BE49-F238E27FC236}">
                <a16:creationId xmlns:a16="http://schemas.microsoft.com/office/drawing/2014/main" id="{3065E068-648A-51BF-FB1F-926F216AC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81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35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Content Colour"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3242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Conten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413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Content with Tick Colour"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1230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nk Content with Tick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0466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Results Comments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A1795-7C18-DF7C-697A-ECCE20A07FB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10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>
          <p15:clr>
            <a:srgbClr val="547EBF"/>
          </p15:clr>
        </p15:guide>
        <p15:guide id="2" orient="horz" pos="799">
          <p15:clr>
            <a:srgbClr val="547EBF"/>
          </p15:clr>
        </p15:guide>
        <p15:guide id="3" pos="2290">
          <p15:clr>
            <a:srgbClr val="547EB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Results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5E139A-C3BD-9C5E-EB9C-059ABCD55D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89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8">
          <p15:clr>
            <a:srgbClr val="547EBF"/>
          </p15:clr>
        </p15:guide>
        <p15:guide id="2" orient="horz" pos="799">
          <p15:clr>
            <a:srgbClr val="547EB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Video Response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3057D-C95A-1DC7-B54A-5517679888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51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39">
          <p15:clr>
            <a:srgbClr val="547EBF"/>
          </p15:clr>
        </p15:guide>
        <p15:guide id="2" orient="horz" pos="799">
          <p15:clr>
            <a:srgbClr val="547EBF"/>
          </p15:clr>
        </p15:guide>
        <p15:guide id="3" orient="horz" pos="3521">
          <p15:clr>
            <a:srgbClr val="547EBF"/>
          </p15:clr>
        </p15:guide>
        <p15:guide id="4" orient="horz" pos="2069">
          <p15:clr>
            <a:srgbClr val="547EB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Written Response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781CA5-14D3-A5E9-BC2C-BD6C6112D2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79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9">
          <p15:clr>
            <a:srgbClr val="547EBF"/>
          </p15:clr>
        </p15:guide>
        <p15:guide id="2" orient="horz" pos="799">
          <p15:clr>
            <a:srgbClr val="547EBF"/>
          </p15:clr>
        </p15:guide>
        <p15:guide id="3" orient="horz" pos="3861">
          <p15:clr>
            <a:srgbClr val="547EBF"/>
          </p15:clr>
        </p15:guide>
        <p15:guide id="4" orient="horz" pos="2818">
          <p15:clr>
            <a:srgbClr val="547EB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Impact Partners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toon of a brain with a plug&#10;&#10;Description automatically generated">
            <a:extLst>
              <a:ext uri="{FF2B5EF4-FFF2-40B4-BE49-F238E27FC236}">
                <a16:creationId xmlns:a16="http://schemas.microsoft.com/office/drawing/2014/main" id="{AB9662B1-F98D-5CBD-F630-C6C783EC6B94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930" y="3737276"/>
            <a:ext cx="1589626" cy="1532563"/>
          </a:xfrm>
          <a:prstGeom prst="rect">
            <a:avLst/>
          </a:prstGeom>
        </p:spPr>
      </p:pic>
      <p:pic>
        <p:nvPicPr>
          <p:cNvPr id="4" name="Picture 3" descr="A colorful question mark on a black background&#10;&#10;Description automatically generated">
            <a:extLst>
              <a:ext uri="{FF2B5EF4-FFF2-40B4-BE49-F238E27FC236}">
                <a16:creationId xmlns:a16="http://schemas.microsoft.com/office/drawing/2014/main" id="{DCAB92AB-025F-35B9-380C-1901B9B16CD6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010" y="3761731"/>
            <a:ext cx="1393980" cy="1508108"/>
          </a:xfrm>
          <a:prstGeom prst="rect">
            <a:avLst/>
          </a:prstGeom>
        </p:spPr>
      </p:pic>
      <p:pic>
        <p:nvPicPr>
          <p:cNvPr id="5" name="Picture 4" descr="A box with a white paper in it&#10;&#10;Description automatically generated">
            <a:extLst>
              <a:ext uri="{FF2B5EF4-FFF2-40B4-BE49-F238E27FC236}">
                <a16:creationId xmlns:a16="http://schemas.microsoft.com/office/drawing/2014/main" id="{5E2CB0C2-4BFB-04D3-337A-43620B5AB3EF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444" y="3786188"/>
            <a:ext cx="1206487" cy="14836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D7D6F-6AB3-9B19-46C5-8E55A92B23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82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21">
          <p15:clr>
            <a:srgbClr val="547EBF"/>
          </p15:clr>
        </p15:guide>
        <p15:guide id="2" orient="horz" pos="799">
          <p15:clr>
            <a:srgbClr val="547EBF"/>
          </p15:clr>
        </p15:guide>
        <p15:guide id="3" orient="horz" pos="1321">
          <p15:clr>
            <a:srgbClr val="547EBF"/>
          </p15:clr>
        </p15:guide>
        <p15:guide id="4" pos="703">
          <p15:clr>
            <a:srgbClr val="547EBF"/>
          </p15:clr>
        </p15:guide>
        <p15:guide id="5" pos="1791">
          <p15:clr>
            <a:srgbClr val="547EBF"/>
          </p15:clr>
        </p15:guide>
        <p15:guide id="6" pos="2880">
          <p15:clr>
            <a:srgbClr val="547EBF"/>
          </p15:clr>
        </p15:guide>
        <p15:guide id="7" pos="5057">
          <p15:clr>
            <a:srgbClr val="547EBF"/>
          </p15:clr>
        </p15:guide>
        <p15:guide id="8" pos="3969">
          <p15:clr>
            <a:srgbClr val="547EB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VoteTopic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2381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Assembly Thou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5409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Vote and Yes Nos"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colorful check mark on a black background&#10;&#10;Description automatically generated">
            <a:extLst>
              <a:ext uri="{FF2B5EF4-FFF2-40B4-BE49-F238E27FC236}">
                <a16:creationId xmlns:a16="http://schemas.microsoft.com/office/drawing/2014/main" id="{93907B6D-AF67-EF46-FB5A-43A3F7C04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81633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98ABB7-3F7F-05A6-CEE4-07B6A26AA0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263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21">
          <p15:clr>
            <a:srgbClr val="547EBF"/>
          </p15:clr>
        </p15:guide>
        <p15:guide id="2" orient="horz" pos="799">
          <p15:clr>
            <a:srgbClr val="547EB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7C6E800-B61B-C750-3FA1-CFE3E6AEF6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  <p:pic>
        <p:nvPicPr>
          <p:cNvPr id="29" name="Picture 28" descr="A cartoon of a brain with a plug&#10;&#10;Description automatically generated">
            <a:extLst>
              <a:ext uri="{FF2B5EF4-FFF2-40B4-BE49-F238E27FC236}">
                <a16:creationId xmlns:a16="http://schemas.microsoft.com/office/drawing/2014/main" id="{01D45874-66F9-6368-9F0C-5C8BDBE68F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67" y="5765723"/>
            <a:ext cx="936030" cy="902429"/>
          </a:xfrm>
          <a:prstGeom prst="rect">
            <a:avLst/>
          </a:prstGeom>
        </p:spPr>
      </p:pic>
      <p:pic>
        <p:nvPicPr>
          <p:cNvPr id="30" name="Picture 29" descr="A colorful question mark on a black background&#10;&#10;Description automatically generated">
            <a:extLst>
              <a:ext uri="{FF2B5EF4-FFF2-40B4-BE49-F238E27FC236}">
                <a16:creationId xmlns:a16="http://schemas.microsoft.com/office/drawing/2014/main" id="{571A5D28-36F6-EC86-A41B-9420E2D0F42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387" y="5780124"/>
            <a:ext cx="820826" cy="888028"/>
          </a:xfrm>
          <a:prstGeom prst="rect">
            <a:avLst/>
          </a:prstGeom>
        </p:spPr>
      </p:pic>
      <p:pic>
        <p:nvPicPr>
          <p:cNvPr id="31" name="Picture 30" descr="A box with a white paper in it&#10;&#10;Description automatically generated">
            <a:extLst>
              <a:ext uri="{FF2B5EF4-FFF2-40B4-BE49-F238E27FC236}">
                <a16:creationId xmlns:a16="http://schemas.microsoft.com/office/drawing/2014/main" id="{3D1CD8A9-F45B-2D15-8A99-8D75B3125B6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903" y="5794524"/>
            <a:ext cx="710423" cy="87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3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42" r:id="rId4"/>
    <p:sldLayoutId id="2147483813" r:id="rId5"/>
    <p:sldLayoutId id="2147483814" r:id="rId6"/>
    <p:sldLayoutId id="2147483854" r:id="rId7"/>
    <p:sldLayoutId id="2147483815" r:id="rId8"/>
    <p:sldLayoutId id="214748385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181">
          <p15:clr>
            <a:srgbClr val="F26B43"/>
          </p15:clr>
        </p15:guide>
        <p15:guide id="4" pos="5579">
          <p15:clr>
            <a:srgbClr val="F26B43"/>
          </p15:clr>
        </p15:guide>
        <p15:guide id="5" orient="horz" pos="187">
          <p15:clr>
            <a:srgbClr val="F26B43"/>
          </p15:clr>
        </p15:guide>
        <p15:guide id="6" orient="horz" pos="413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F3EDB1-7065-1101-B369-E184B52D5672}"/>
              </a:ext>
            </a:extLst>
          </p:cNvPr>
          <p:cNvSpPr>
            <a:spLocks/>
          </p:cNvSpPr>
          <p:nvPr userDrawn="1"/>
        </p:nvSpPr>
        <p:spPr>
          <a:xfrm>
            <a:off x="0" y="6576648"/>
            <a:ext cx="9144000" cy="288000"/>
          </a:xfrm>
          <a:prstGeom prst="rect">
            <a:avLst/>
          </a:prstGeom>
          <a:gradFill flip="none" rotWithShape="1">
            <a:gsLst>
              <a:gs pos="100000">
                <a:srgbClr val="E52C4C"/>
              </a:gs>
              <a:gs pos="60000">
                <a:srgbClr val="BD60EF"/>
              </a:gs>
              <a:gs pos="40000">
                <a:srgbClr val="80A0F2"/>
              </a:gs>
              <a:gs pos="10000">
                <a:srgbClr val="97E8D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B0D346-7417-BAA2-CA1A-D30482FB61B6}"/>
              </a:ext>
            </a:extLst>
          </p:cNvPr>
          <p:cNvSpPr>
            <a:spLocks/>
          </p:cNvSpPr>
          <p:nvPr userDrawn="1"/>
        </p:nvSpPr>
        <p:spPr>
          <a:xfrm>
            <a:off x="-2729" y="-10801"/>
            <a:ext cx="9144000" cy="795455"/>
          </a:xfrm>
          <a:prstGeom prst="rect">
            <a:avLst/>
          </a:prstGeom>
          <a:gradFill flip="none" rotWithShape="1">
            <a:gsLst>
              <a:gs pos="100000">
                <a:srgbClr val="E52C4C"/>
              </a:gs>
              <a:gs pos="60000">
                <a:srgbClr val="BD60EF"/>
              </a:gs>
              <a:gs pos="40000">
                <a:srgbClr val="80A0F2"/>
              </a:gs>
              <a:gs pos="10000">
                <a:srgbClr val="97E8D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9732B7D6-3746-0A22-D074-803B362C15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577" y="116060"/>
            <a:ext cx="504661" cy="541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6EC48-B77A-99B1-E6F6-7AAEF9235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5" y="6648087"/>
            <a:ext cx="936371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91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6">
          <p15:clr>
            <a:srgbClr val="F26B43"/>
          </p15:clr>
        </p15:guide>
        <p15:guide id="2" pos="181">
          <p15:clr>
            <a:srgbClr val="F26B43"/>
          </p15:clr>
        </p15:guide>
        <p15:guide id="3" orient="horz" pos="3952">
          <p15:clr>
            <a:srgbClr val="F26B43"/>
          </p15:clr>
        </p15:guide>
        <p15:guide id="4" pos="5579">
          <p15:clr>
            <a:srgbClr val="F26B43"/>
          </p15:clr>
        </p15:guide>
        <p15:guide id="5" pos="2880">
          <p15:clr>
            <a:srgbClr val="A4A3A4"/>
          </p15:clr>
        </p15:guide>
        <p15:guide id="6" orient="horz" pos="2319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0">
              <a:srgbClr val="E52C4C">
                <a:alpha val="49804"/>
              </a:srgbClr>
            </a:gs>
            <a:gs pos="60000">
              <a:srgbClr val="BD60EF">
                <a:alpha val="49804"/>
              </a:srgbClr>
            </a:gs>
            <a:gs pos="40000">
              <a:srgbClr val="80A0F2">
                <a:alpha val="49804"/>
              </a:srgbClr>
            </a:gs>
            <a:gs pos="20000">
              <a:srgbClr val="97E8D7">
                <a:alpha val="49804"/>
              </a:srgb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37C6E800-B61B-C750-3FA1-CFE3E6AEF6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1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344523-3039-16CF-F225-BA66A6EB59FD}"/>
              </a:ext>
            </a:extLst>
          </p:cNvPr>
          <p:cNvSpPr>
            <a:spLocks/>
          </p:cNvSpPr>
          <p:nvPr userDrawn="1"/>
        </p:nvSpPr>
        <p:spPr>
          <a:xfrm>
            <a:off x="-2729" y="-10801"/>
            <a:ext cx="9144000" cy="795455"/>
          </a:xfrm>
          <a:prstGeom prst="rect">
            <a:avLst/>
          </a:prstGeom>
          <a:gradFill flip="none" rotWithShape="1">
            <a:gsLst>
              <a:gs pos="100000">
                <a:srgbClr val="E52C4C"/>
              </a:gs>
              <a:gs pos="60000">
                <a:srgbClr val="BD60EF"/>
              </a:gs>
              <a:gs pos="40000">
                <a:srgbClr val="80A0F2"/>
              </a:gs>
              <a:gs pos="10000">
                <a:srgbClr val="97E8D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6EC48-B77A-99B1-E6F6-7AAEF9235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  <p:pic>
        <p:nvPicPr>
          <p:cNvPr id="2" name="Picture 1" descr="Logo, icon&#10;&#10;Description automatically generated">
            <a:extLst>
              <a:ext uri="{FF2B5EF4-FFF2-40B4-BE49-F238E27FC236}">
                <a16:creationId xmlns:a16="http://schemas.microsoft.com/office/drawing/2014/main" id="{1B1E50C7-2BE9-D453-265C-AB137DE88D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577" y="116060"/>
            <a:ext cx="504661" cy="54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5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6">
          <p15:clr>
            <a:srgbClr val="F26B43"/>
          </p15:clr>
        </p15:guide>
        <p15:guide id="2" pos="181">
          <p15:clr>
            <a:srgbClr val="F26B43"/>
          </p15:clr>
        </p15:guide>
        <p15:guide id="3" orient="horz" pos="4133">
          <p15:clr>
            <a:srgbClr val="F26B43"/>
          </p15:clr>
        </p15:guide>
        <p15:guide id="4" pos="5579">
          <p15:clr>
            <a:srgbClr val="F26B43"/>
          </p15:clr>
        </p15:guide>
        <p15:guide id="5" pos="2880">
          <p15:clr>
            <a:srgbClr val="A4A3A4"/>
          </p15:clr>
        </p15:guide>
        <p15:guide id="6" orient="horz" pos="2409">
          <p15:clr>
            <a:srgbClr val="A4A3A4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5000">
              <a:srgbClr val="D5F6EF"/>
            </a:gs>
            <a:gs pos="25000">
              <a:srgbClr val="CCD9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lorful check mark on a black background&#10;&#10;Description automatically generated">
            <a:extLst>
              <a:ext uri="{FF2B5EF4-FFF2-40B4-BE49-F238E27FC236}">
                <a16:creationId xmlns:a16="http://schemas.microsoft.com/office/drawing/2014/main" id="{2CACB844-F517-DDC7-5097-C0B4D14E7FE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81633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9011BC-0032-B3AA-2A89-9F65C2181DCC}"/>
              </a:ext>
            </a:extLst>
          </p:cNvPr>
          <p:cNvSpPr>
            <a:spLocks/>
          </p:cNvSpPr>
          <p:nvPr userDrawn="1"/>
        </p:nvSpPr>
        <p:spPr>
          <a:xfrm>
            <a:off x="-2729" y="-10801"/>
            <a:ext cx="9144000" cy="795455"/>
          </a:xfrm>
          <a:prstGeom prst="rect">
            <a:avLst/>
          </a:prstGeom>
          <a:gradFill flip="none" rotWithShape="1">
            <a:gsLst>
              <a:gs pos="100000">
                <a:srgbClr val="E52C4C"/>
              </a:gs>
              <a:gs pos="60000">
                <a:srgbClr val="BD60EF"/>
              </a:gs>
              <a:gs pos="40000">
                <a:srgbClr val="80A0F2"/>
              </a:gs>
              <a:gs pos="10000">
                <a:srgbClr val="97E8D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6EC48-B77A-99B1-E6F6-7AAEF92356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3864" y="6648087"/>
            <a:ext cx="936374" cy="141715"/>
          </a:xfrm>
          <a:prstGeom prst="rect">
            <a:avLst/>
          </a:prstGeom>
        </p:spPr>
      </p:pic>
      <p:pic>
        <p:nvPicPr>
          <p:cNvPr id="2" name="Picture 1" descr="Logo, icon&#10;&#10;Description automatically generated">
            <a:extLst>
              <a:ext uri="{FF2B5EF4-FFF2-40B4-BE49-F238E27FC236}">
                <a16:creationId xmlns:a16="http://schemas.microsoft.com/office/drawing/2014/main" id="{6EFD7C22-EC69-FD7B-3825-D2E8AA76D4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577" y="116060"/>
            <a:ext cx="504661" cy="54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4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6">
          <p15:clr>
            <a:srgbClr val="F26B43"/>
          </p15:clr>
        </p15:guide>
        <p15:guide id="2" pos="181">
          <p15:clr>
            <a:srgbClr val="F26B43"/>
          </p15:clr>
        </p15:guide>
        <p15:guide id="3" orient="horz" pos="4133">
          <p15:clr>
            <a:srgbClr val="F26B43"/>
          </p15:clr>
        </p15:guide>
        <p15:guide id="4" pos="5579">
          <p15:clr>
            <a:srgbClr val="F26B43"/>
          </p15:clr>
        </p15:guide>
        <p15:guide id="5" pos="2880">
          <p15:clr>
            <a:srgbClr val="A4A3A4"/>
          </p15:clr>
        </p15:guide>
        <p15:guide id="6" orient="horz" pos="240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votesforschools.com/student-voice-award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hyperlink" Target="votesforschools.com/student-voice-awards" TargetMode="Externa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hyperlink" Target="votesforschools.com/student-voice-awards" TargetMode="Externa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hyperlink" Target="votesforschools.com/student-voice-awards" TargetMode="Externa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hyperlink" Target="votesforschools.com/student-voice-awar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2F71210-CBF1-78A3-AEAE-5D26FA9C6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8" y="592617"/>
            <a:ext cx="8059045" cy="13289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5A117A-C437-49E1-6685-93EF7AB918D0}"/>
              </a:ext>
            </a:extLst>
          </p:cNvPr>
          <p:cNvSpPr txBox="1"/>
          <p:nvPr/>
        </p:nvSpPr>
        <p:spPr>
          <a:xfrm>
            <a:off x="933189" y="2274674"/>
            <a:ext cx="72776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b="1" dirty="0">
                <a:solidFill>
                  <a:schemeClr val="bg1"/>
                </a:solidFill>
              </a:rPr>
              <a:t>Newsletter Assets</a:t>
            </a:r>
          </a:p>
        </p:txBody>
      </p:sp>
    </p:spTree>
    <p:extLst>
      <p:ext uri="{BB962C8B-B14F-4D97-AF65-F5344CB8AC3E}">
        <p14:creationId xmlns:p14="http://schemas.microsoft.com/office/powerpoint/2010/main" val="90645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A8BC7F-1D8A-03F4-F563-E10AB649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041EBB4-D785-8AC0-090F-EED5264D5C94}"/>
              </a:ext>
            </a:extLst>
          </p:cNvPr>
          <p:cNvSpPr/>
          <p:nvPr/>
        </p:nvSpPr>
        <p:spPr>
          <a:xfrm>
            <a:off x="0" y="148399"/>
            <a:ext cx="611659" cy="47705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7EFE8-1036-5B82-B130-A3E4603FB015}"/>
              </a:ext>
            </a:extLst>
          </p:cNvPr>
          <p:cNvSpPr txBox="1"/>
          <p:nvPr/>
        </p:nvSpPr>
        <p:spPr>
          <a:xfrm>
            <a:off x="611659" y="147426"/>
            <a:ext cx="78867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spc="50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SVA 2023: Newsletter Assets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786551-107D-BF28-D9AF-9B232993F590}"/>
              </a:ext>
            </a:extLst>
          </p:cNvPr>
          <p:cNvSpPr txBox="1"/>
          <p:nvPr/>
        </p:nvSpPr>
        <p:spPr>
          <a:xfrm>
            <a:off x="611659" y="1724241"/>
            <a:ext cx="8129147" cy="3108543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spc="50" dirty="0">
                <a:latin typeface="+mj-lt"/>
                <a:ea typeface="Century Gothic"/>
                <a:cs typeface="Cavolini" panose="03000502040302020204" pitchFamily="66" charset="0"/>
                <a:sym typeface="Century Gothic"/>
              </a:rPr>
              <a:t>On the following slides, you’ll find our logo and some editable copy about </a:t>
            </a:r>
          </a:p>
          <a:p>
            <a:pPr algn="ctr"/>
            <a:r>
              <a:rPr lang="en-GB" sz="2800" spc="50" dirty="0">
                <a:latin typeface="+mj-lt"/>
                <a:ea typeface="Century Gothic"/>
                <a:cs typeface="Cavolini" panose="03000502040302020204" pitchFamily="66" charset="0"/>
                <a:sym typeface="Century Gothic"/>
              </a:rPr>
              <a:t>our </a:t>
            </a:r>
            <a:r>
              <a:rPr lang="en-GB" sz="2800" b="1" spc="50" dirty="0">
                <a:latin typeface="+mj-lt"/>
                <a:ea typeface="Century Gothic"/>
                <a:cs typeface="Cavolini" panose="03000502040302020204" pitchFamily="66" charset="0"/>
                <a:sym typeface="Century Gothic"/>
              </a:rPr>
              <a:t>National Student Voice Awards </a:t>
            </a:r>
            <a:r>
              <a:rPr lang="en-GB" sz="2800" spc="50" dirty="0">
                <a:latin typeface="+mj-lt"/>
                <a:ea typeface="Century Gothic"/>
                <a:cs typeface="Cavolini" panose="03000502040302020204" pitchFamily="66" charset="0"/>
                <a:sym typeface="Century Gothic"/>
              </a:rPr>
              <a:t>to use in your school’s newsletter or on your website.</a:t>
            </a:r>
          </a:p>
          <a:p>
            <a:pPr algn="ctr"/>
            <a:endParaRPr lang="en-GB" sz="2800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z="2800" b="1" spc="50" dirty="0">
                <a:latin typeface="+mj-lt"/>
                <a:cs typeface="Cavolini" panose="03000502040302020204" pitchFamily="66" charset="0"/>
                <a:sym typeface="Century Gothic"/>
              </a:rPr>
              <a:t>Either copy and paste the image and text or snip a screenshot. </a:t>
            </a:r>
            <a:endParaRPr lang="en-GB" sz="2800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7D7517-9691-523D-7FF4-17D2BCE1738F}"/>
              </a:ext>
            </a:extLst>
          </p:cNvPr>
          <p:cNvSpPr txBox="1"/>
          <p:nvPr/>
        </p:nvSpPr>
        <p:spPr>
          <a:xfrm>
            <a:off x="1475832" y="5487971"/>
            <a:ext cx="68261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spc="50" baseline="0" dirty="0" err="1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votesforschools.com</a:t>
            </a:r>
            <a:r>
              <a:rPr lang="en-GB" sz="2400" spc="50" baseline="0" dirty="0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/student-voice-award </a:t>
            </a:r>
            <a:endParaRPr lang="en-GB" sz="2400" dirty="0">
              <a:latin typeface="+mj-lt"/>
            </a:endParaRPr>
          </a:p>
        </p:txBody>
      </p:sp>
      <p:pic>
        <p:nvPicPr>
          <p:cNvPr id="12" name="Graphic 11" descr="Newspaper with solid fill">
            <a:extLst>
              <a:ext uri="{FF2B5EF4-FFF2-40B4-BE49-F238E27FC236}">
                <a16:creationId xmlns:a16="http://schemas.microsoft.com/office/drawing/2014/main" id="{79F02447-9EF8-8974-44E3-B331A87724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64302"/>
            <a:ext cx="435026" cy="43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3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A8BC7F-1D8A-03F4-F563-E10AB649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041EBB4-D785-8AC0-090F-EED5264D5C94}"/>
              </a:ext>
            </a:extLst>
          </p:cNvPr>
          <p:cNvSpPr/>
          <p:nvPr/>
        </p:nvSpPr>
        <p:spPr>
          <a:xfrm>
            <a:off x="0" y="148399"/>
            <a:ext cx="611659" cy="47705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7EFE8-1036-5B82-B130-A3E4603FB015}"/>
              </a:ext>
            </a:extLst>
          </p:cNvPr>
          <p:cNvSpPr txBox="1"/>
          <p:nvPr/>
        </p:nvSpPr>
        <p:spPr>
          <a:xfrm>
            <a:off x="611659" y="147426"/>
            <a:ext cx="78867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spc="50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SVA 2023: </a:t>
            </a:r>
            <a:r>
              <a:rPr lang="en-GB" sz="2500" b="1" spc="50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GB" sz="2500" b="1" spc="50" baseline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Graphic 11" descr="Newspaper with solid fill">
            <a:extLst>
              <a:ext uri="{FF2B5EF4-FFF2-40B4-BE49-F238E27FC236}">
                <a16:creationId xmlns:a16="http://schemas.microsoft.com/office/drawing/2014/main" id="{79F02447-9EF8-8974-44E3-B331A8772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64302"/>
            <a:ext cx="435026" cy="435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DE51BE-4402-44D6-E206-928F045B4D41}"/>
              </a:ext>
            </a:extLst>
          </p:cNvPr>
          <p:cNvSpPr txBox="1"/>
          <p:nvPr/>
        </p:nvSpPr>
        <p:spPr>
          <a:xfrm>
            <a:off x="4572000" y="2045680"/>
            <a:ext cx="4301654" cy="3970318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Applications for the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National Student Voice Award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s are now open! These awards, run by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VotesforSchools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, celebrate students and schools using youth voice to inspire positive change.</a:t>
            </a:r>
          </a:p>
          <a:p>
            <a:pPr algn="ctr"/>
            <a:endParaRPr lang="en-GB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There are awards for both students and schools, with a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range of prizes 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for the winners and runners-up. </a:t>
            </a:r>
          </a:p>
          <a:p>
            <a:pPr algn="ctr"/>
            <a:endParaRPr lang="en-GB" spc="50" dirty="0"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You can find out more here: </a:t>
            </a:r>
            <a:r>
              <a:rPr lang="en-GB" spc="50" baseline="0" dirty="0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votesforschools.com/student-voice-award </a:t>
            </a:r>
            <a:endParaRPr lang="en-GB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102C0-4902-FB98-444A-B938E00B235D}"/>
              </a:ext>
            </a:extLst>
          </p:cNvPr>
          <p:cNvSpPr txBox="1"/>
          <p:nvPr/>
        </p:nvSpPr>
        <p:spPr>
          <a:xfrm>
            <a:off x="410589" y="1252527"/>
            <a:ext cx="8463065" cy="461665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VotesforSchools Nationa</a:t>
            </a:r>
            <a:r>
              <a:rPr lang="en-GB" sz="2400" b="1" spc="50" dirty="0">
                <a:latin typeface="+mj-lt"/>
                <a:cs typeface="Cavolini" panose="03000502040302020204" pitchFamily="66" charset="0"/>
                <a:sym typeface="Century Gothic"/>
              </a:rPr>
              <a:t>l Student Voice Awards 2023</a:t>
            </a:r>
            <a:endParaRPr lang="en-GB" sz="2400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pic>
        <p:nvPicPr>
          <p:cNvPr id="11" name="Picture 10" descr="A blue circle with a pink and white logo and a pink and white logo with a pink and white letter v and a pink and white letter v and a pink and white letter v and a pink&#10;&#10;Description automatically generated">
            <a:extLst>
              <a:ext uri="{FF2B5EF4-FFF2-40B4-BE49-F238E27FC236}">
                <a16:creationId xmlns:a16="http://schemas.microsoft.com/office/drawing/2014/main" id="{36240CC4-4CE1-743D-0551-A9891651FF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26" y="2045680"/>
            <a:ext cx="3970318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29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A8BC7F-1D8A-03F4-F563-E10AB649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041EBB4-D785-8AC0-090F-EED5264D5C94}"/>
              </a:ext>
            </a:extLst>
          </p:cNvPr>
          <p:cNvSpPr/>
          <p:nvPr/>
        </p:nvSpPr>
        <p:spPr>
          <a:xfrm>
            <a:off x="0" y="148399"/>
            <a:ext cx="611659" cy="47705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7EFE8-1036-5B82-B130-A3E4603FB015}"/>
              </a:ext>
            </a:extLst>
          </p:cNvPr>
          <p:cNvSpPr txBox="1"/>
          <p:nvPr/>
        </p:nvSpPr>
        <p:spPr>
          <a:xfrm>
            <a:off x="611659" y="147426"/>
            <a:ext cx="78867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spc="50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SVA 2023: School Nomination</a:t>
            </a:r>
          </a:p>
        </p:txBody>
      </p:sp>
      <p:pic>
        <p:nvPicPr>
          <p:cNvPr id="12" name="Graphic 11" descr="Newspaper with solid fill">
            <a:extLst>
              <a:ext uri="{FF2B5EF4-FFF2-40B4-BE49-F238E27FC236}">
                <a16:creationId xmlns:a16="http://schemas.microsoft.com/office/drawing/2014/main" id="{79F02447-9EF8-8974-44E3-B331A8772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64302"/>
            <a:ext cx="435026" cy="435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DE51BE-4402-44D6-E206-928F045B4D41}"/>
              </a:ext>
            </a:extLst>
          </p:cNvPr>
          <p:cNvSpPr txBox="1"/>
          <p:nvPr/>
        </p:nvSpPr>
        <p:spPr>
          <a:xfrm>
            <a:off x="4572000" y="2045680"/>
            <a:ext cx="4301654" cy="3970318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Applications for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VotesforSchools National Student Voice Awards 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are now open! </a:t>
            </a:r>
          </a:p>
          <a:p>
            <a:pPr algn="ctr"/>
            <a:endParaRPr lang="en-GB" spc="50" dirty="0"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This year,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[your school name] 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is applying to recognise the work our teachers and students have put into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harnessing youth voice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. So fingers crossed and we’ll keep yo</a:t>
            </a:r>
            <a:r>
              <a:rPr lang="en-GB" spc="50" dirty="0">
                <a:latin typeface="+mj-lt"/>
                <a:cs typeface="Cavolini" panose="03000502040302020204" pitchFamily="66" charset="0"/>
                <a:sym typeface="Century Gothic"/>
              </a:rPr>
              <a:t>u updated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! </a:t>
            </a:r>
          </a:p>
          <a:p>
            <a:pPr algn="ctr"/>
            <a:endParaRPr lang="en-GB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You can find out more here: </a:t>
            </a:r>
            <a:r>
              <a:rPr lang="en-GB" spc="50" baseline="0" dirty="0" err="1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votesforschools.com</a:t>
            </a:r>
            <a:r>
              <a:rPr lang="en-GB" spc="50" baseline="0" dirty="0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/student-voice-award </a:t>
            </a:r>
            <a:endParaRPr lang="en-GB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C8AFD3-1FD2-ABA4-C4A6-A6A9185E4B4E}"/>
              </a:ext>
            </a:extLst>
          </p:cNvPr>
          <p:cNvSpPr txBox="1"/>
          <p:nvPr/>
        </p:nvSpPr>
        <p:spPr>
          <a:xfrm>
            <a:off x="410589" y="1252527"/>
            <a:ext cx="8463065" cy="461665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VotesforSchools Nationa</a:t>
            </a:r>
            <a:r>
              <a:rPr lang="en-GB" sz="2400" b="1" spc="50" dirty="0">
                <a:latin typeface="+mj-lt"/>
                <a:cs typeface="Cavolini" panose="03000502040302020204" pitchFamily="66" charset="0"/>
                <a:sym typeface="Century Gothic"/>
              </a:rPr>
              <a:t>l Student Voice Awards 2023</a:t>
            </a:r>
            <a:endParaRPr lang="en-GB" sz="2400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pic>
        <p:nvPicPr>
          <p:cNvPr id="8" name="Picture 7" descr="A blue circle with a pink and white logo and a pink and white logo with a pink and white letter v and a pink and white letter v and a pink and white letter v and a pink&#10;&#10;Description automatically generated">
            <a:extLst>
              <a:ext uri="{FF2B5EF4-FFF2-40B4-BE49-F238E27FC236}">
                <a16:creationId xmlns:a16="http://schemas.microsoft.com/office/drawing/2014/main" id="{DE12B852-47C1-8123-AA34-C887D0D4FD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26" y="2045680"/>
            <a:ext cx="3970318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53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A8BC7F-1D8A-03F4-F563-E10AB6494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041EBB4-D785-8AC0-090F-EED5264D5C94}"/>
              </a:ext>
            </a:extLst>
          </p:cNvPr>
          <p:cNvSpPr/>
          <p:nvPr/>
        </p:nvSpPr>
        <p:spPr>
          <a:xfrm>
            <a:off x="0" y="148399"/>
            <a:ext cx="611659" cy="47705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7EFE8-1036-5B82-B130-A3E4603FB015}"/>
              </a:ext>
            </a:extLst>
          </p:cNvPr>
          <p:cNvSpPr txBox="1"/>
          <p:nvPr/>
        </p:nvSpPr>
        <p:spPr>
          <a:xfrm>
            <a:off x="611659" y="147426"/>
            <a:ext cx="78867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spc="50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SVA 2023: Student Nominations</a:t>
            </a:r>
          </a:p>
        </p:txBody>
      </p:sp>
      <p:pic>
        <p:nvPicPr>
          <p:cNvPr id="12" name="Graphic 11" descr="Newspaper with solid fill">
            <a:extLst>
              <a:ext uri="{FF2B5EF4-FFF2-40B4-BE49-F238E27FC236}">
                <a16:creationId xmlns:a16="http://schemas.microsoft.com/office/drawing/2014/main" id="{79F02447-9EF8-8974-44E3-B331A8772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64302"/>
            <a:ext cx="435026" cy="4350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DE51BE-4402-44D6-E206-928F045B4D41}"/>
              </a:ext>
            </a:extLst>
          </p:cNvPr>
          <p:cNvSpPr txBox="1"/>
          <p:nvPr/>
        </p:nvSpPr>
        <p:spPr>
          <a:xfrm>
            <a:off x="4572000" y="2043618"/>
            <a:ext cx="4265986" cy="3970318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Applications for the VotesforSchools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National Student Voice Awards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 are now open!</a:t>
            </a:r>
          </a:p>
          <a:p>
            <a:pPr algn="ctr"/>
            <a:endParaRPr lang="en-GB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This year,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[your school name] 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is putting forward several of our students for the award to celebrate how they've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used their voices to create positive change</a:t>
            </a:r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. So fingers crossed!</a:t>
            </a:r>
          </a:p>
          <a:p>
            <a:pPr algn="ctr"/>
            <a:endParaRPr lang="en-GB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  <a:sym typeface="Century Gothic"/>
            </a:endParaRPr>
          </a:p>
          <a:p>
            <a:pPr algn="ctr"/>
            <a:r>
              <a:rPr lang="en-GB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You can find out more here: </a:t>
            </a:r>
            <a:r>
              <a:rPr lang="en-GB" spc="50" baseline="0" dirty="0" err="1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votesforschools.com</a:t>
            </a:r>
            <a:r>
              <a:rPr lang="en-GB" spc="50" baseline="0" dirty="0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/student-voice-award </a:t>
            </a:r>
            <a:endParaRPr lang="en-GB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3112A7-6894-F442-3A09-9CA8AE137A3F}"/>
              </a:ext>
            </a:extLst>
          </p:cNvPr>
          <p:cNvSpPr txBox="1"/>
          <p:nvPr/>
        </p:nvSpPr>
        <p:spPr>
          <a:xfrm>
            <a:off x="410589" y="1252527"/>
            <a:ext cx="8463065" cy="461665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VotesforSchools Nationa</a:t>
            </a:r>
            <a:r>
              <a:rPr lang="en-GB" sz="2400" b="1" spc="50" dirty="0">
                <a:latin typeface="+mj-lt"/>
                <a:cs typeface="Cavolini" panose="03000502040302020204" pitchFamily="66" charset="0"/>
                <a:sym typeface="Century Gothic"/>
              </a:rPr>
              <a:t>l Student Voice Awards 2023</a:t>
            </a:r>
            <a:endParaRPr lang="en-GB" sz="2400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pic>
        <p:nvPicPr>
          <p:cNvPr id="11" name="Picture 10" descr="A blue circle with a pink and white logo and a pink and white logo with a pink and white letter v and a pink and white letter v and a pink and white letter v and a pink&#10;&#10;Description automatically generated">
            <a:extLst>
              <a:ext uri="{FF2B5EF4-FFF2-40B4-BE49-F238E27FC236}">
                <a16:creationId xmlns:a16="http://schemas.microsoft.com/office/drawing/2014/main" id="{419C7E9D-7EA6-4C42-888F-3F3708C9DA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26" y="2045680"/>
            <a:ext cx="3970318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36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02F83D-18A7-E810-FBD0-3AAD11434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212E024-0534-D1BE-4178-19598148B41B}"/>
              </a:ext>
            </a:extLst>
          </p:cNvPr>
          <p:cNvSpPr txBox="1"/>
          <p:nvPr/>
        </p:nvSpPr>
        <p:spPr>
          <a:xfrm>
            <a:off x="1087583" y="6200911"/>
            <a:ext cx="6968834" cy="369332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spc="50" dirty="0">
                <a:latin typeface="+mj-lt"/>
                <a:ea typeface="Century Gothic"/>
                <a:cs typeface="Cavolini" panose="03000502040302020204" pitchFamily="66" charset="0"/>
                <a:sym typeface="Century Gothic"/>
              </a:rPr>
              <a:t>Applications are open until 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14</a:t>
            </a:r>
            <a:r>
              <a:rPr lang="en-GB" b="1" spc="50" baseline="3000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th</a:t>
            </a:r>
            <a:r>
              <a:rPr lang="en-GB" b="1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 April 2024</a:t>
            </a:r>
            <a:endParaRPr lang="en-GB" b="1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0CFE36-1714-7179-644B-8C120FF2239E}"/>
              </a:ext>
            </a:extLst>
          </p:cNvPr>
          <p:cNvSpPr txBox="1"/>
          <p:nvPr/>
        </p:nvSpPr>
        <p:spPr>
          <a:xfrm>
            <a:off x="527787" y="5465251"/>
            <a:ext cx="8088426" cy="707886"/>
          </a:xfrm>
          <a:prstGeom prst="rect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Go to </a:t>
            </a:r>
            <a:r>
              <a:rPr lang="en-GB" sz="2000" spc="50" baseline="0" dirty="0" err="1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votesforschools.com</a:t>
            </a:r>
            <a:r>
              <a:rPr lang="en-GB" sz="2000" spc="50" baseline="0" dirty="0">
                <a:ln>
                  <a:noFill/>
                </a:ln>
                <a:effectLst/>
                <a:latin typeface="+mj-lt"/>
                <a:cs typeface="Cavolini" panose="03000502040302020204" pitchFamily="66" charset="0"/>
                <a:sym typeface="Century Gothic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/student-voice-award </a:t>
            </a:r>
            <a:r>
              <a:rPr lang="en-GB" sz="2000" spc="5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Cavolini" panose="03000502040302020204" pitchFamily="66" charset="0"/>
                <a:sym typeface="Century Gothic"/>
              </a:rPr>
              <a:t>and share how you’ve used your voice!</a:t>
            </a:r>
            <a:endParaRPr lang="en-GB" sz="2000" spc="5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Cavolini" panose="03000502040302020204" pitchFamily="66" charset="0"/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F0B65624-5D4C-A968-4793-3A0B31B33EB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0" t="65155" r="16045" b="5017"/>
          <a:stretch/>
        </p:blipFill>
        <p:spPr>
          <a:xfrm>
            <a:off x="5125388" y="2013797"/>
            <a:ext cx="3070272" cy="3060401"/>
          </a:xfrm>
          <a:prstGeom prst="ellipse">
            <a:avLst/>
          </a:prstGeom>
          <a:effectLst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2C8D07B-8486-0DDC-566B-7827777A959F}"/>
              </a:ext>
            </a:extLst>
          </p:cNvPr>
          <p:cNvSpPr/>
          <p:nvPr/>
        </p:nvSpPr>
        <p:spPr>
          <a:xfrm>
            <a:off x="625086" y="1882005"/>
            <a:ext cx="4115229" cy="33239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0" b="1" dirty="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APPLY</a:t>
            </a:r>
          </a:p>
          <a:p>
            <a:pPr algn="ctr"/>
            <a:r>
              <a:rPr lang="en-US" sz="10500" b="1" dirty="0">
                <a:ln w="13462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NOW</a:t>
            </a:r>
            <a:endParaRPr lang="en-US" sz="10500" b="1" cap="none" spc="0" dirty="0">
              <a:ln w="13462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A098BE2-B816-64CE-10C9-6D801316A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41" y="331455"/>
            <a:ext cx="8527318" cy="140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94031"/>
      </p:ext>
    </p:extLst>
  </p:cSld>
  <p:clrMapOvr>
    <a:masterClrMapping/>
  </p:clrMapOvr>
</p:sld>
</file>

<file path=ppt/theme/theme1.xml><?xml version="1.0" encoding="utf-8"?>
<a:theme xmlns:a="http://schemas.openxmlformats.org/drawingml/2006/main" name="General Cover Slide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eneral Weekly Slides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neral Main Content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General Blank Slide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General Blank Content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General Blank Content with Tick">
  <a:themeElements>
    <a:clrScheme name="General">
      <a:dk1>
        <a:sysClr val="windowText" lastClr="000000"/>
      </a:dk1>
      <a:lt1>
        <a:sysClr val="window" lastClr="FFFFFF"/>
      </a:lt1>
      <a:dk2>
        <a:srgbClr val="A5A5A5"/>
      </a:dk2>
      <a:lt2>
        <a:srgbClr val="E7E6E6"/>
      </a:lt2>
      <a:accent1>
        <a:srgbClr val="97E8D7"/>
      </a:accent1>
      <a:accent2>
        <a:srgbClr val="E52C4C"/>
      </a:accent2>
      <a:accent3>
        <a:srgbClr val="80A0F2"/>
      </a:accent3>
      <a:accent4>
        <a:srgbClr val="BD60EF"/>
      </a:accent4>
      <a:accent5>
        <a:srgbClr val="D34497"/>
      </a:accent5>
      <a:accent6>
        <a:srgbClr val="FFFFCC"/>
      </a:accent6>
      <a:hlink>
        <a:srgbClr val="97E8D7"/>
      </a:hlink>
      <a:folHlink>
        <a:srgbClr val="80A0F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15747</TotalTime>
  <Words>368</Words>
  <Application>Microsoft Office PowerPoint</Application>
  <PresentationFormat>On-screen Show (4:3)</PresentationFormat>
  <Paragraphs>67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Century Gothic</vt:lpstr>
      <vt:lpstr>General Cover Slide</vt:lpstr>
      <vt:lpstr>General Weekly Slides</vt:lpstr>
      <vt:lpstr>General Main Content</vt:lpstr>
      <vt:lpstr>General Blank Slide</vt:lpstr>
      <vt:lpstr>General Blank Content</vt:lpstr>
      <vt:lpstr>General Blank Content with Tick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VotesforSchools</dc:creator>
  <cp:lastModifiedBy>Georgie Emery</cp:lastModifiedBy>
  <cp:revision>32</cp:revision>
  <dcterms:created xsi:type="dcterms:W3CDTF">2023-07-12T12:40:44Z</dcterms:created>
  <dcterms:modified xsi:type="dcterms:W3CDTF">2024-03-05T10:34:42Z</dcterms:modified>
</cp:coreProperties>
</file>